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notesMasterIdLst>
    <p:notesMasterId r:id="rId14"/>
  </p:notesMasterIdLst>
  <p:sldIdLst>
    <p:sldId id="256" r:id="rId2"/>
    <p:sldId id="302" r:id="rId3"/>
    <p:sldId id="277" r:id="rId4"/>
    <p:sldId id="285" r:id="rId5"/>
    <p:sldId id="290" r:id="rId6"/>
    <p:sldId id="291" r:id="rId7"/>
    <p:sldId id="295" r:id="rId8"/>
    <p:sldId id="294" r:id="rId9"/>
    <p:sldId id="297" r:id="rId10"/>
    <p:sldId id="298" r:id="rId11"/>
    <p:sldId id="303" r:id="rId12"/>
    <p:sldId id="28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598F1E-D10C-40E2-9CB8-6BEE2B708F5E}">
          <p14:sldIdLst>
            <p14:sldId id="256"/>
            <p14:sldId id="302"/>
            <p14:sldId id="277"/>
            <p14:sldId id="285"/>
            <p14:sldId id="290"/>
            <p14:sldId id="291"/>
            <p14:sldId id="295"/>
            <p14:sldId id="294"/>
            <p14:sldId id="297"/>
            <p14:sldId id="298"/>
            <p14:sldId id="303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7" autoAdjust="0"/>
    <p:restoredTop sz="86267" autoAdjust="0"/>
  </p:normalViewPr>
  <p:slideViewPr>
    <p:cSldViewPr snapToGrid="0">
      <p:cViewPr varScale="1">
        <p:scale>
          <a:sx n="74" d="100"/>
          <a:sy n="74" d="100"/>
        </p:scale>
        <p:origin x="811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EDB7F-1370-412A-BA56-D6C7190B8188}" type="datetimeFigureOut">
              <a:rPr lang="en-US" smtClean="0"/>
              <a:t>13.05.2021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5D8135-6E6A-4E6B-819F-48E082A4A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5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difference-between-a-batch-and-an-epoch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555555"/>
                </a:solidFill>
                <a:effectLst/>
                <a:latin typeface="Helvetica Neue"/>
              </a:rPr>
              <a:t>The learning rate controls how quickly the model is adapted to the problem. Smaller learning rates require more </a:t>
            </a:r>
            <a:r>
              <a:rPr lang="en-US" b="0" i="0" u="none" strike="noStrike" dirty="0">
                <a:solidFill>
                  <a:srgbClr val="428BCA"/>
                </a:solidFill>
                <a:effectLst/>
                <a:latin typeface="Helvetica Neue"/>
                <a:hlinkClick r:id="rId3"/>
              </a:rPr>
              <a:t>training epochs</a:t>
            </a:r>
            <a:r>
              <a:rPr lang="en-US" b="0" i="0" dirty="0">
                <a:solidFill>
                  <a:srgbClr val="555555"/>
                </a:solidFill>
                <a:effectLst/>
                <a:latin typeface="Helvetica Neue"/>
              </a:rPr>
              <a:t> given the smaller changes made to the weights each update, whereas larger learning rates result in rapid changes and require fewer training epochs.</a:t>
            </a:r>
          </a:p>
          <a:p>
            <a:r>
              <a:rPr lang="en-US" b="0" i="0" dirty="0">
                <a:solidFill>
                  <a:srgbClr val="555555"/>
                </a:solidFill>
                <a:effectLst/>
                <a:latin typeface="Helvetica Neue"/>
              </a:rPr>
              <a:t>A learning rate that is too large can cause the model to converge too quickly to a suboptimal solution, whereas a learning rate that is too small can cause the process to get stuck.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D8135-6E6A-4E6B-819F-48E082A4A3B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665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to think about which is more disastrous?</a:t>
            </a:r>
            <a:br>
              <a:rPr lang="en-US" dirty="0"/>
            </a:br>
            <a:r>
              <a:rPr lang="en-US" dirty="0"/>
              <a:t>To tell a healthy person they have the disease or to tell a person with the disease that he is healthy?</a:t>
            </a:r>
            <a:br>
              <a:rPr lang="en-US" dirty="0"/>
            </a:br>
            <a:r>
              <a:rPr lang="en-US" dirty="0"/>
              <a:t>Of course it is more disastrous to tell a person with a disease he is healthy as this can have detrimental effects. If we tell a healthy patient he has the disease he can easily get more testing done and discover he is healthy.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D8135-6E6A-4E6B-819F-48E082A4A3B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23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5143809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06881256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37194996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7365984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27689697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229087847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48713492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93032760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4124674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69989817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00777285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01137451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70053653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25875234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79118196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98381508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1363019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35483-63F0-4E6E-88BD-4133B70E02E9}" type="datetimeFigureOut">
              <a:rPr lang="hr-HR" smtClean="0"/>
              <a:t>13.5.2021.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DB3B1-6C71-4BC0-A9E3-2292AEB9B03F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5839642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p:transition spd="slow">
    <p:push dir="u"/>
  </p:transition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B27EA-E6DB-498D-A300-AEC276686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2305141"/>
            <a:ext cx="9001462" cy="2387600"/>
          </a:xfrm>
        </p:spPr>
        <p:txBody>
          <a:bodyPr/>
          <a:lstStyle/>
          <a:p>
            <a:br>
              <a:rPr lang="hr-HR" dirty="0"/>
            </a:br>
            <a:endParaRPr lang="hr-H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940D4D-BABE-4E74-9C88-2D7451939C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7608" y="2491419"/>
            <a:ext cx="11336784" cy="1875161"/>
          </a:xfrm>
        </p:spPr>
        <p:txBody>
          <a:bodyPr>
            <a:noAutofit/>
          </a:bodyPr>
          <a:lstStyle/>
          <a:p>
            <a:pPr algn="ctr" rtl="0">
              <a:spcBef>
                <a:spcPts val="1200"/>
              </a:spcBef>
              <a:spcAft>
                <a:spcPts val="0"/>
              </a:spcAft>
            </a:pPr>
            <a:r>
              <a:rPr lang="en-US" sz="4000" dirty="0"/>
              <a:t>Semantic segmentation of brain tumors in multimodal magnetic resonance imaging (MRI)</a:t>
            </a:r>
            <a:br>
              <a:rPr lang="en-US" sz="4000" dirty="0"/>
            </a:br>
            <a:endParaRPr lang="hr-HR" sz="4000" dirty="0"/>
          </a:p>
        </p:txBody>
      </p:sp>
    </p:spTree>
    <p:extLst>
      <p:ext uri="{BB962C8B-B14F-4D97-AF65-F5344CB8AC3E}">
        <p14:creationId xmlns:p14="http://schemas.microsoft.com/office/powerpoint/2010/main" val="366828116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8872F-4712-4CC4-A56E-832F5DBA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rebalancing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85EE5-FC3C-48CB-80A1-45EC69A2E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Data-level approach:</a:t>
            </a:r>
          </a:p>
          <a:p>
            <a:r>
              <a:rPr lang="en-US" dirty="0"/>
              <a:t>randomly oversampling the minority class and/or under-sampling the majority class </a:t>
            </a:r>
          </a:p>
          <a:p>
            <a:r>
              <a:rPr lang="en-US" dirty="0"/>
              <a:t>generating synthetic instances to improve classifiers’ performance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Algorithm-level approach:</a:t>
            </a:r>
          </a:p>
          <a:p>
            <a:r>
              <a:rPr lang="en-US" dirty="0"/>
              <a:t>cost-sensitive learning - different types of prediction errors have different and known associated costs</a:t>
            </a:r>
          </a:p>
        </p:txBody>
      </p:sp>
    </p:spTree>
    <p:extLst>
      <p:ext uri="{BB962C8B-B14F-4D97-AF65-F5344CB8AC3E}">
        <p14:creationId xmlns:p14="http://schemas.microsoft.com/office/powerpoint/2010/main" val="332431422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547A9-1A42-4974-B5B7-6B0E0A42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D27F2-B65A-4F0E-AF6F-78CF4FC60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3"/>
            <a:ext cx="10353762" cy="4294345"/>
          </a:xfrm>
        </p:spPr>
        <p:txBody>
          <a:bodyPr/>
          <a:lstStyle/>
          <a:p>
            <a:r>
              <a:rPr lang="en-US" dirty="0"/>
              <a:t>Developed theoretical and practical knowledge about deep learning</a:t>
            </a:r>
            <a:br>
              <a:rPr lang="en-US" dirty="0"/>
            </a:br>
            <a:r>
              <a:rPr lang="en-US" dirty="0"/>
              <a:t> </a:t>
            </a:r>
          </a:p>
          <a:p>
            <a:r>
              <a:rPr lang="en-US" dirty="0"/>
              <a:t>Improved programming skills (programmed parts of the code myself </a:t>
            </a:r>
            <a:r>
              <a:rPr lang="en-US" dirty="0">
                <a:sym typeface="Wingdings" panose="05000000000000000000" pitchFamily="2" charset="2"/>
              </a:rPr>
              <a:t> )</a:t>
            </a:r>
            <a:br>
              <a:rPr lang="en-US" dirty="0">
                <a:sym typeface="Wingdings" panose="05000000000000000000" pitchFamily="2" charset="2"/>
              </a:rPr>
            </a:b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Intuition about issues of implementation of such algorithms</a:t>
            </a:r>
            <a:br>
              <a:rPr lang="en-US" dirty="0">
                <a:sym typeface="Wingdings" panose="05000000000000000000" pitchFamily="2" charset="2"/>
              </a:rPr>
            </a:b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Passion for deep learning and continuation of work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07273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6B901-730E-4B27-B2F3-F16288C8F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714" y="1440715"/>
            <a:ext cx="9492572" cy="7969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THANK YOU FOR YOUR ATTENTION </a:t>
            </a:r>
            <a:r>
              <a:rPr lang="en-US" sz="4000" dirty="0">
                <a:sym typeface="Wingdings" panose="05000000000000000000" pitchFamily="2" charset="2"/>
              </a:rPr>
              <a:t>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F1B69C-893A-4518-983F-391AE053C3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350" y="2476660"/>
            <a:ext cx="3543300" cy="334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75379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0B500-EA46-4D5B-BEB7-C356EA33A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CC5FD-12C2-496F-A206-A513ABCD2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935920"/>
            <a:ext cx="4098667" cy="446487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For the input MRI volume output per-pixel classification for:</a:t>
            </a:r>
            <a:br>
              <a:rPr lang="en-US" dirty="0"/>
            </a:br>
            <a:endParaRPr lang="en-US" dirty="0"/>
          </a:p>
          <a:p>
            <a:r>
              <a:rPr lang="en-US" dirty="0"/>
              <a:t>Edema</a:t>
            </a:r>
          </a:p>
          <a:p>
            <a:r>
              <a:rPr lang="en-US" dirty="0"/>
              <a:t>Non-enhancing tumor</a:t>
            </a:r>
          </a:p>
          <a:p>
            <a:r>
              <a:rPr lang="en-US" dirty="0"/>
              <a:t>Enhancing tumor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1DA06D-C209-41E7-BF79-EDD2CCC69A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526" y="2175029"/>
            <a:ext cx="5765030" cy="250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04374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74034F-E0E0-4678-880F-51FA776F7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3" y="479394"/>
            <a:ext cx="10353761" cy="741205"/>
          </a:xfrm>
        </p:spPr>
        <p:txBody>
          <a:bodyPr/>
          <a:lstStyle/>
          <a:p>
            <a:r>
              <a:rPr lang="en-US" dirty="0"/>
              <a:t>EVALUATION METRIC</a:t>
            </a:r>
            <a:endParaRPr lang="hr-H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2DD9DF75-87DB-498D-925F-3DD8D1699B9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7797" y="2213810"/>
                <a:ext cx="4694029" cy="3676851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Dice coefficient = a measure of the overlap between two samples</a:t>
                </a:r>
                <a:br>
                  <a:rPr lang="en-US" dirty="0"/>
                </a:br>
                <a:r>
                  <a:rPr lang="en-US" dirty="0"/>
                  <a:t>- ranges from 0 (no overlap) to 1 (perfect overlap)</a:t>
                </a:r>
                <a:br>
                  <a:rPr lang="en-US" dirty="0"/>
                </a:br>
                <a:endParaRPr lang="hr-HR" dirty="0"/>
              </a:p>
              <a:p>
                <a:pPr marL="0" indent="0">
                  <a:buNone/>
                </a:pPr>
                <a:r>
                  <a:rPr lang="en-US" dirty="0"/>
                  <a:t>Dice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2∗|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+|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endParaRPr lang="en-US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2DD9DF75-87DB-498D-925F-3DD8D1699B9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7797" y="2213810"/>
                <a:ext cx="4694029" cy="3676851"/>
              </a:xfrm>
              <a:blipFill>
                <a:blip r:embed="rId2"/>
                <a:stretch>
                  <a:fillRect l="-1688" t="-9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0052CE29-CCD0-4ACA-9C24-C365724E4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99567"/>
            <a:ext cx="4562512" cy="3275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81578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F27495-133A-4A8D-8828-20496B937F1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13795" y="620785"/>
                <a:ext cx="10353762" cy="5859914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Dice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2∗|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+|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endParaRPr lang="en-US" sz="3200" dirty="0"/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endParaRPr lang="en-US" sz="3200" dirty="0"/>
              </a:p>
              <a:p>
                <a:r>
                  <a:rPr lang="en-US" dirty="0"/>
                  <a:t>3 classes: average Dice </a:t>
                </a:r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endParaRPr lang="en-US" sz="3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F27495-133A-4A8D-8828-20496B937F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3795" y="620785"/>
                <a:ext cx="10353762" cy="5859914"/>
              </a:xfrm>
              <a:blipFill>
                <a:blip r:embed="rId2"/>
                <a:stretch>
                  <a:fillRect l="-7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C8CE2C1F-09BD-4466-8526-E553F3273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78" y="2833130"/>
            <a:ext cx="11002969" cy="190492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4E555C8-0A5A-4329-900C-EBA68A9EF1BC}"/>
                  </a:ext>
                </a:extLst>
              </p:cNvPr>
              <p:cNvSpPr txBox="1"/>
              <p:nvPr/>
            </p:nvSpPr>
            <p:spPr>
              <a:xfrm>
                <a:off x="706679" y="829794"/>
                <a:ext cx="11002969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We can approximate |A</a:t>
                </a:r>
                <a:r>
                  <a:rPr lang="en-US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∩</m:t>
                    </m:r>
                  </m:oMath>
                </a14:m>
                <a:r>
                  <a:rPr lang="en-US" dirty="0"/>
                  <a:t> B| as the element-wise multiplication between the prediction and target mask and then sum the resulting matrix</a:t>
                </a:r>
                <a:endParaRPr lang="hr-HR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4E555C8-0A5A-4329-900C-EBA68A9EF1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679" y="829794"/>
                <a:ext cx="11002969" cy="646331"/>
              </a:xfrm>
              <a:prstGeom prst="rect">
                <a:avLst/>
              </a:prstGeom>
              <a:blipFill>
                <a:blip r:embed="rId4"/>
                <a:stretch>
                  <a:fillRect l="-499" t="-4717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335339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FE85B-C82A-4FFA-BF1E-AA207F65E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5B1F4-700B-4F6A-8DAA-CB871C3DC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all generated models:</a:t>
            </a:r>
          </a:p>
          <a:p>
            <a:r>
              <a:rPr lang="en-US" dirty="0"/>
              <a:t>Batch size = 1</a:t>
            </a:r>
          </a:p>
          <a:p>
            <a:r>
              <a:rPr lang="en-US" dirty="0"/>
              <a:t>Number of epochs = 10</a:t>
            </a:r>
          </a:p>
          <a:p>
            <a:endParaRPr lang="en-US" dirty="0"/>
          </a:p>
          <a:p>
            <a:r>
              <a:rPr lang="en-US" dirty="0"/>
              <a:t>3 models generated with different learning rates</a:t>
            </a:r>
          </a:p>
        </p:txBody>
      </p:sp>
    </p:spTree>
    <p:extLst>
      <p:ext uri="{BB962C8B-B14F-4D97-AF65-F5344CB8AC3E}">
        <p14:creationId xmlns:p14="http://schemas.microsoft.com/office/powerpoint/2010/main" val="248468299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C8BEA-FD54-48DA-BB1D-1191DBCD0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2749" y="32898"/>
            <a:ext cx="3702593" cy="810482"/>
          </a:xfrm>
        </p:spPr>
        <p:txBody>
          <a:bodyPr/>
          <a:lstStyle/>
          <a:p>
            <a:r>
              <a:rPr lang="en-US" dirty="0"/>
              <a:t>First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750E8-159F-42E3-8602-91AD74B60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745725"/>
            <a:ext cx="3632717" cy="2277394"/>
          </a:xfrm>
        </p:spPr>
        <p:txBody>
          <a:bodyPr>
            <a:normAutofit/>
          </a:bodyPr>
          <a:lstStyle/>
          <a:p>
            <a:r>
              <a:rPr lang="en-US" dirty="0"/>
              <a:t>learning rate = 0.00001 </a:t>
            </a:r>
          </a:p>
          <a:p>
            <a:r>
              <a:rPr lang="en-US" dirty="0"/>
              <a:t>7740 training patches and 1940 validation patches</a:t>
            </a:r>
          </a:p>
          <a:p>
            <a:r>
              <a:rPr lang="en-US" dirty="0"/>
              <a:t>validation Dice coefficient of 0.7922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90904FE-FE1A-4E0A-929A-CC79D1F0A993}"/>
              </a:ext>
            </a:extLst>
          </p:cNvPr>
          <p:cNvSpPr txBox="1">
            <a:spLocks/>
          </p:cNvSpPr>
          <p:nvPr/>
        </p:nvSpPr>
        <p:spPr>
          <a:xfrm>
            <a:off x="3936371" y="742726"/>
            <a:ext cx="3848741" cy="2651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learning rate = 0. 01 </a:t>
            </a:r>
          </a:p>
          <a:p>
            <a:r>
              <a:rPr lang="en-US" dirty="0"/>
              <a:t>11610 training patches and 2910 validation patches</a:t>
            </a:r>
          </a:p>
          <a:p>
            <a:r>
              <a:rPr lang="en-US" dirty="0"/>
              <a:t>validation Dice coefficient of 0.7946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A8FAB4A-8007-452F-84BC-875B8CC4B4AE}"/>
              </a:ext>
            </a:extLst>
          </p:cNvPr>
          <p:cNvSpPr txBox="1">
            <a:spLocks/>
          </p:cNvSpPr>
          <p:nvPr/>
        </p:nvSpPr>
        <p:spPr>
          <a:xfrm>
            <a:off x="3833340" y="180978"/>
            <a:ext cx="3948209" cy="552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Second model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1358A42-2533-400D-A7BB-B535B73455F3}"/>
              </a:ext>
            </a:extLst>
          </p:cNvPr>
          <p:cNvSpPr txBox="1">
            <a:spLocks/>
          </p:cNvSpPr>
          <p:nvPr/>
        </p:nvSpPr>
        <p:spPr>
          <a:xfrm>
            <a:off x="7989299" y="99049"/>
            <a:ext cx="3622694" cy="678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Third model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B42DD9F-A6E6-424B-AA7B-A05572F4B8F5}"/>
              </a:ext>
            </a:extLst>
          </p:cNvPr>
          <p:cNvSpPr txBox="1">
            <a:spLocks/>
          </p:cNvSpPr>
          <p:nvPr/>
        </p:nvSpPr>
        <p:spPr>
          <a:xfrm>
            <a:off x="8081639" y="722517"/>
            <a:ext cx="3738104" cy="2300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learning rate = 0.1 </a:t>
            </a:r>
          </a:p>
          <a:p>
            <a:r>
              <a:rPr lang="en-US" dirty="0"/>
              <a:t>11610 training patches and 2910 validation patches</a:t>
            </a:r>
          </a:p>
          <a:p>
            <a:r>
              <a:rPr lang="en-US" dirty="0"/>
              <a:t>validation dice coefficient of 0.7975</a:t>
            </a:r>
          </a:p>
          <a:p>
            <a:endParaRPr lang="en-US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B335650-3075-4FE5-B258-A9E9672B6D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965041"/>
              </p:ext>
            </p:extLst>
          </p:nvPr>
        </p:nvGraphicFramePr>
        <p:xfrm>
          <a:off x="1905420" y="3158836"/>
          <a:ext cx="7818302" cy="324196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03759">
                  <a:extLst>
                    <a:ext uri="{9D8B030D-6E8A-4147-A177-3AD203B41FA5}">
                      <a16:colId xmlns:a16="http://schemas.microsoft.com/office/drawing/2014/main" val="502955258"/>
                    </a:ext>
                  </a:extLst>
                </a:gridCol>
                <a:gridCol w="1241732">
                  <a:extLst>
                    <a:ext uri="{9D8B030D-6E8A-4147-A177-3AD203B41FA5}">
                      <a16:colId xmlns:a16="http://schemas.microsoft.com/office/drawing/2014/main" val="1846806501"/>
                    </a:ext>
                  </a:extLst>
                </a:gridCol>
                <a:gridCol w="1770616">
                  <a:extLst>
                    <a:ext uri="{9D8B030D-6E8A-4147-A177-3AD203B41FA5}">
                      <a16:colId xmlns:a16="http://schemas.microsoft.com/office/drawing/2014/main" val="3733424001"/>
                    </a:ext>
                  </a:extLst>
                </a:gridCol>
                <a:gridCol w="1770616">
                  <a:extLst>
                    <a:ext uri="{9D8B030D-6E8A-4147-A177-3AD203B41FA5}">
                      <a16:colId xmlns:a16="http://schemas.microsoft.com/office/drawing/2014/main" val="3183817391"/>
                    </a:ext>
                  </a:extLst>
                </a:gridCol>
                <a:gridCol w="1931579">
                  <a:extLst>
                    <a:ext uri="{9D8B030D-6E8A-4147-A177-3AD203B41FA5}">
                      <a16:colId xmlns:a16="http://schemas.microsoft.com/office/drawing/2014/main" val="2607491928"/>
                    </a:ext>
                  </a:extLst>
                </a:gridCol>
              </a:tblGrid>
              <a:tr h="6429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Edema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Non-enhancing tumor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Enhancing tumor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54148400"/>
                  </a:ext>
                </a:extLst>
              </a:tr>
              <a:tr h="32146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Model 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Sensitivity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0.0027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0.0009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0.0059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25197420"/>
                  </a:ext>
                </a:extLst>
              </a:tr>
              <a:tr h="3214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Specificity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rgbClr val="00FF00"/>
                          </a:solidFill>
                          <a:effectLst/>
                        </a:rPr>
                        <a:t>0.7471</a:t>
                      </a:r>
                      <a:endParaRPr lang="en-US" sz="1800" b="1" i="0" u="none" strike="noStrike" dirty="0">
                        <a:solidFill>
                          <a:srgbClr val="00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0.211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0.001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78934220"/>
                  </a:ext>
                </a:extLst>
              </a:tr>
              <a:tr h="321463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89030612"/>
                  </a:ext>
                </a:extLst>
              </a:tr>
              <a:tr h="32146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Model 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Sensitivity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0.0016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0.0021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0.0037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26852161"/>
                  </a:ext>
                </a:extLst>
              </a:tr>
              <a:tr h="3214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Specificity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rgbClr val="00FF00"/>
                          </a:solidFill>
                          <a:effectLst/>
                        </a:rPr>
                        <a:t>0.3593</a:t>
                      </a:r>
                      <a:endParaRPr lang="en-US" sz="1800" b="1" i="0" u="none" strike="noStrike" dirty="0">
                        <a:solidFill>
                          <a:srgbClr val="00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0.0485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0.0004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22152405"/>
                  </a:ext>
                </a:extLst>
              </a:tr>
              <a:tr h="321463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43362788"/>
                  </a:ext>
                </a:extLst>
              </a:tr>
              <a:tr h="32146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</a:rPr>
                        <a:t>Model 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Sensitivity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>
                          <a:effectLst/>
                        </a:rPr>
                        <a:t>0.0011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0</a:t>
                      </a:r>
                      <a:endParaRPr lang="en-US" sz="18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0.0046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64144109"/>
                  </a:ext>
                </a:extLst>
              </a:tr>
              <a:tr h="34879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Specificity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rgbClr val="00FF00"/>
                          </a:solidFill>
                          <a:effectLst/>
                        </a:rPr>
                        <a:t>0.7942</a:t>
                      </a:r>
                      <a:endParaRPr lang="en-US" sz="1800" b="1" i="0" u="none" strike="noStrike" dirty="0">
                        <a:solidFill>
                          <a:srgbClr val="00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rgbClr val="00FF00"/>
                          </a:solidFill>
                          <a:effectLst/>
                        </a:rPr>
                        <a:t>0.7317</a:t>
                      </a:r>
                      <a:endParaRPr lang="en-US" sz="1800" b="1" i="0" u="none" strike="noStrike" dirty="0">
                        <a:solidFill>
                          <a:srgbClr val="00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0.0001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4434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25482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D4F76-2175-417E-8300-B395D37FF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3 models visually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51762E-4FB1-4F50-A7C1-E1B0D310B2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0236"/>
            <a:ext cx="3903963" cy="28110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5E59BE-83C3-47A7-986F-6D71901610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175" y="2457857"/>
            <a:ext cx="3903963" cy="28034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CC1A8C-AAC0-4E0F-A7AD-D6D71D0DCA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213" y="2450236"/>
            <a:ext cx="4006788" cy="28034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4FE0CB-2108-4AC7-8C5D-E0E5782C2E2E}"/>
              </a:ext>
            </a:extLst>
          </p:cNvPr>
          <p:cNvSpPr txBox="1"/>
          <p:nvPr/>
        </p:nvSpPr>
        <p:spPr>
          <a:xfrm>
            <a:off x="446103" y="5677243"/>
            <a:ext cx="60945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Helvetica Neue"/>
              </a:rPr>
              <a:t>Red is edema</a:t>
            </a:r>
          </a:p>
          <a:p>
            <a:pPr algn="l"/>
            <a:r>
              <a:rPr lang="en-US" b="0" i="0" dirty="0">
                <a:effectLst/>
                <a:latin typeface="Helvetica Neue"/>
              </a:rPr>
              <a:t>Green is a non-enhancing tumor</a:t>
            </a:r>
          </a:p>
          <a:p>
            <a:pPr algn="l"/>
            <a:r>
              <a:rPr lang="en-US" b="0" i="0" dirty="0">
                <a:effectLst/>
                <a:latin typeface="Helvetica Neue"/>
              </a:rPr>
              <a:t>Blue is an enhancing tumor</a:t>
            </a:r>
          </a:p>
        </p:txBody>
      </p:sp>
    </p:spTree>
    <p:extLst>
      <p:ext uri="{BB962C8B-B14F-4D97-AF65-F5344CB8AC3E}">
        <p14:creationId xmlns:p14="http://schemas.microsoft.com/office/powerpoint/2010/main" val="202153421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39187-3AC9-4E1E-BBE1-FB5BEBA70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1032768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B48BA-E460-4777-9D06-352E4F0C4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42369"/>
            <a:ext cx="10353762" cy="4148831"/>
          </a:xfrm>
        </p:spPr>
        <p:txBody>
          <a:bodyPr/>
          <a:lstStyle/>
          <a:p>
            <a:r>
              <a:rPr lang="en-US" dirty="0"/>
              <a:t>Due to large dataset, model learned to recognize regions that contain one of the 3 classes which compensated for short training time</a:t>
            </a:r>
          </a:p>
          <a:p>
            <a:r>
              <a:rPr lang="en-US" dirty="0"/>
              <a:t>Training should be continued for better results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0F6B44-728A-4BFF-8347-C3A69227F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989" y="3330441"/>
            <a:ext cx="4058406" cy="25894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CDB859-DF9A-4930-B58A-52F03BC251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675" y="3330441"/>
            <a:ext cx="4260157" cy="264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53281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6CFCF-3577-460B-9A61-94C2E4885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32660"/>
            <a:ext cx="10353761" cy="1068280"/>
          </a:xfrm>
        </p:spPr>
        <p:txBody>
          <a:bodyPr/>
          <a:lstStyle/>
          <a:p>
            <a:r>
              <a:rPr lang="en-US" dirty="0"/>
              <a:t>imbalanced classification problem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B3ECE-2A6B-490A-BAF8-7CE97882E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00940"/>
            <a:ext cx="10353762" cy="4190260"/>
          </a:xfrm>
        </p:spPr>
        <p:txBody>
          <a:bodyPr/>
          <a:lstStyle/>
          <a:p>
            <a:r>
              <a:rPr lang="en-US" dirty="0"/>
              <a:t>Edema: 1.35%, non-enhancing tumors: 0.46% enhancing tumor: 0.44%</a:t>
            </a:r>
          </a:p>
          <a:p>
            <a:r>
              <a:rPr lang="en-US" dirty="0"/>
              <a:t>Almost 98% of training data doesn’t contain positive classes – model has very small amount of data to learn from although the dataset is large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CF81F6-F361-43E9-AD5E-FA78D6DD1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627" y="3147919"/>
            <a:ext cx="4648603" cy="32997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E4D2DD-1812-4CFA-AAF6-C618A91272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391" y="3155540"/>
            <a:ext cx="4640982" cy="32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608923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1898</TotalTime>
  <Words>558</Words>
  <Application>Microsoft Office PowerPoint</Application>
  <PresentationFormat>Widescreen</PresentationFormat>
  <Paragraphs>98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Bookman Old Style</vt:lpstr>
      <vt:lpstr>Calibri</vt:lpstr>
      <vt:lpstr>Cambria Math</vt:lpstr>
      <vt:lpstr>Helvetica Neue</vt:lpstr>
      <vt:lpstr>Rockwell</vt:lpstr>
      <vt:lpstr>Damask</vt:lpstr>
      <vt:lpstr> </vt:lpstr>
      <vt:lpstr>TASK</vt:lpstr>
      <vt:lpstr>EVALUATION METRIC</vt:lpstr>
      <vt:lpstr>PowerPoint Presentation</vt:lpstr>
      <vt:lpstr>RESULTS</vt:lpstr>
      <vt:lpstr>First model</vt:lpstr>
      <vt:lpstr>Comparison of 3 models visually</vt:lpstr>
      <vt:lpstr>conclusion</vt:lpstr>
      <vt:lpstr>imbalanced classification problem </vt:lpstr>
      <vt:lpstr>rebalancing strategies</vt:lpstr>
      <vt:lpstr>learning outcome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Gabrijela</dc:creator>
  <cp:lastModifiedBy>Gabrijela Buljan</cp:lastModifiedBy>
  <cp:revision>190</cp:revision>
  <dcterms:created xsi:type="dcterms:W3CDTF">2021-03-02T18:52:51Z</dcterms:created>
  <dcterms:modified xsi:type="dcterms:W3CDTF">2021-05-13T16:04:34Z</dcterms:modified>
</cp:coreProperties>
</file>

<file path=docProps/thumbnail.jpeg>
</file>